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Montserrat"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0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244328"/>
            <a:ext cx="628911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AtliQ Hospitality Analysis</a:t>
            </a:r>
            <a:endParaRPr lang="en-US" sz="4450" dirty="0"/>
          </a:p>
        </p:txBody>
      </p:sp>
      <p:sp>
        <p:nvSpPr>
          <p:cNvPr id="4" name="Text 1"/>
          <p:cNvSpPr/>
          <p:nvPr/>
        </p:nvSpPr>
        <p:spPr>
          <a:xfrm>
            <a:off x="6244709" y="3281958"/>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AtliQ Hospitality is a leading provider of innovative software solutions for the hospitality industry, aimed at streamlining operations, enhancing guest experiences, and driving profitability. This presentation delves into the capabilities, advantages, and potential challenges of AtliQ, providing a comprehensive analysis for hospitality professionals seeking to optimize their operations.</a:t>
            </a:r>
            <a:endParaRPr lang="en-US" sz="1700" dirty="0"/>
          </a:p>
        </p:txBody>
      </p:sp>
      <p:sp>
        <p:nvSpPr>
          <p:cNvPr id="5" name="Shape 2"/>
          <p:cNvSpPr/>
          <p:nvPr/>
        </p:nvSpPr>
        <p:spPr>
          <a:xfrm>
            <a:off x="6244709" y="5622131"/>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52329" y="5629751"/>
            <a:ext cx="331351" cy="331351"/>
          </a:xfrm>
          <a:prstGeom prst="rect">
            <a:avLst/>
          </a:prstGeom>
        </p:spPr>
      </p:pic>
      <p:sp>
        <p:nvSpPr>
          <p:cNvPr id="7" name="Text 3"/>
          <p:cNvSpPr/>
          <p:nvPr/>
        </p:nvSpPr>
        <p:spPr>
          <a:xfrm>
            <a:off x="6699528" y="5605939"/>
            <a:ext cx="1846778"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Abhinav S</a:t>
            </a:r>
            <a:endParaRPr lang="en-US" sz="2100" dirty="0"/>
          </a:p>
        </p:txBody>
      </p:sp>
      <p:sp>
        <p:nvSpPr>
          <p:cNvPr id="8" name="Rectangle 7">
            <a:extLst>
              <a:ext uri="{FF2B5EF4-FFF2-40B4-BE49-F238E27FC236}">
                <a16:creationId xmlns:a16="http://schemas.microsoft.com/office/drawing/2014/main" id="{89AF7651-5263-52D4-A648-FAFAE9218596}"/>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3A0F40F-1234-96C1-385A-F4622AF6822E}"/>
              </a:ext>
            </a:extLst>
          </p:cNvPr>
          <p:cNvSpPr/>
          <p:nvPr/>
        </p:nvSpPr>
        <p:spPr>
          <a:xfrm>
            <a:off x="6057900" y="5486400"/>
            <a:ext cx="2488406" cy="712708"/>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92380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Snapshot 2</a:t>
            </a:r>
            <a:endParaRPr lang="en-US" sz="4450" dirty="0"/>
          </a:p>
        </p:txBody>
      </p:sp>
      <p:pic>
        <p:nvPicPr>
          <p:cNvPr id="3" name="Image 0" descr="preencoded.png"/>
          <p:cNvPicPr>
            <a:picLocks noChangeAspect="1"/>
          </p:cNvPicPr>
          <p:nvPr/>
        </p:nvPicPr>
        <p:blipFill>
          <a:blip r:embed="rId3"/>
          <a:stretch>
            <a:fillRect/>
          </a:stretch>
        </p:blipFill>
        <p:spPr>
          <a:xfrm>
            <a:off x="758309" y="2069782"/>
            <a:ext cx="13113782" cy="5235892"/>
          </a:xfrm>
          <a:prstGeom prst="rect">
            <a:avLst/>
          </a:prstGeom>
        </p:spPr>
      </p:pic>
      <p:sp>
        <p:nvSpPr>
          <p:cNvPr id="4" name="Rectangle 3">
            <a:extLst>
              <a:ext uri="{FF2B5EF4-FFF2-40B4-BE49-F238E27FC236}">
                <a16:creationId xmlns:a16="http://schemas.microsoft.com/office/drawing/2014/main" id="{49E6A335-4B1D-6CB0-1E31-0991641562F0}"/>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03370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Snapshot 3</a:t>
            </a:r>
            <a:endParaRPr lang="en-US" sz="4450" dirty="0"/>
          </a:p>
        </p:txBody>
      </p:sp>
      <p:pic>
        <p:nvPicPr>
          <p:cNvPr id="3" name="Image 0" descr="preencoded.png"/>
          <p:cNvPicPr>
            <a:picLocks noChangeAspect="1"/>
          </p:cNvPicPr>
          <p:nvPr/>
        </p:nvPicPr>
        <p:blipFill>
          <a:blip r:embed="rId3"/>
          <a:stretch>
            <a:fillRect/>
          </a:stretch>
        </p:blipFill>
        <p:spPr>
          <a:xfrm>
            <a:off x="758309" y="2179677"/>
            <a:ext cx="13113782" cy="5016222"/>
          </a:xfrm>
          <a:prstGeom prst="rect">
            <a:avLst/>
          </a:prstGeom>
        </p:spPr>
      </p:pic>
      <p:sp>
        <p:nvSpPr>
          <p:cNvPr id="4" name="Rectangle 3">
            <a:extLst>
              <a:ext uri="{FF2B5EF4-FFF2-40B4-BE49-F238E27FC236}">
                <a16:creationId xmlns:a16="http://schemas.microsoft.com/office/drawing/2014/main" id="{DAB92E5D-F913-681E-4605-364864A11A3C}"/>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33266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 and Key Takeaways</a:t>
            </a:r>
            <a:endParaRPr lang="en-US" sz="4450" dirty="0"/>
          </a:p>
        </p:txBody>
      </p:sp>
      <p:sp>
        <p:nvSpPr>
          <p:cNvPr id="4" name="Text 1"/>
          <p:cNvSpPr/>
          <p:nvPr/>
        </p:nvSpPr>
        <p:spPr>
          <a:xfrm>
            <a:off x="6244709" y="3083004"/>
            <a:ext cx="7627382" cy="381381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AtliQ Hospitality offers a comprehensive suite of software solutions that can significantly enhance operational efficiency, guest satisfaction, and profitability for hospitality businesses. While implementation requires careful planning and resource allocation, the potential benefits, as evidenced by real-world case studies, make AtliQ a compelling option for hotels, resorts, restaurants, and event venues seeking to optimize their operations and stay ahead in a competitive industry. By embracing data-driven insights and leveraging technology to enhance guest experiences, AtliQ empowers hospitality professionals to achieve their business goals and deliver exceptional service.</a:t>
            </a:r>
            <a:endParaRPr lang="en-US" sz="1700" dirty="0"/>
          </a:p>
        </p:txBody>
      </p:sp>
      <p:sp>
        <p:nvSpPr>
          <p:cNvPr id="5" name="Rectangle 4">
            <a:extLst>
              <a:ext uri="{FF2B5EF4-FFF2-40B4-BE49-F238E27FC236}">
                <a16:creationId xmlns:a16="http://schemas.microsoft.com/office/drawing/2014/main" id="{A8C1FB1D-E4BA-4F14-C2C8-D4D026CB1DDB}"/>
              </a:ext>
            </a:extLst>
          </p:cNvPr>
          <p:cNvSpPr/>
          <p:nvPr/>
        </p:nvSpPr>
        <p:spPr>
          <a:xfrm>
            <a:off x="12533828" y="7471063"/>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7165300"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Overview of AtliQ Hospitality</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AtliQ's Mission</a:t>
            </a:r>
            <a:endParaRPr lang="en-US" sz="2200" dirty="0"/>
          </a:p>
        </p:txBody>
      </p:sp>
      <p:sp>
        <p:nvSpPr>
          <p:cNvPr id="4" name="Text 2"/>
          <p:cNvSpPr/>
          <p:nvPr/>
        </p:nvSpPr>
        <p:spPr>
          <a:xfrm>
            <a:off x="75830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AtliQ is dedicated to empowering hospitality businesses with user-friendly and powerful software solutions. Their goal is to simplify complex operations, optimize resource allocation, and enhance guest satisfaction.</a:t>
            </a:r>
            <a:endParaRPr lang="en-US" sz="1700" dirty="0"/>
          </a:p>
        </p:txBody>
      </p:sp>
      <p:sp>
        <p:nvSpPr>
          <p:cNvPr id="5" name="Text 3"/>
          <p:cNvSpPr/>
          <p:nvPr/>
        </p:nvSpPr>
        <p:spPr>
          <a:xfrm>
            <a:off x="758713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Target Audience</a:t>
            </a:r>
            <a:endParaRPr lang="en-US" sz="2200" dirty="0"/>
          </a:p>
        </p:txBody>
      </p:sp>
      <p:sp>
        <p:nvSpPr>
          <p:cNvPr id="6" name="Text 4"/>
          <p:cNvSpPr/>
          <p:nvPr/>
        </p:nvSpPr>
        <p:spPr>
          <a:xfrm>
            <a:off x="758713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AtliQ caters to a wide range of hospitality businesses, including hotels, resorts, restaurants, and event venues. They provide tailored solutions to address the unique needs of each segment.</a:t>
            </a:r>
            <a:endParaRPr lang="en-US" sz="1700" dirty="0"/>
          </a:p>
        </p:txBody>
      </p:sp>
      <p:sp>
        <p:nvSpPr>
          <p:cNvPr id="7" name="Rectangle 6">
            <a:extLst>
              <a:ext uri="{FF2B5EF4-FFF2-40B4-BE49-F238E27FC236}">
                <a16:creationId xmlns:a16="http://schemas.microsoft.com/office/drawing/2014/main" id="{1F54CD44-C943-4D22-706B-AC4AABBB971A}"/>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017" y="881182"/>
            <a:ext cx="6914198" cy="666393"/>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Key Features and Capabilities</a:t>
            </a:r>
            <a:endParaRPr lang="en-US" sz="4150" dirty="0"/>
          </a:p>
        </p:txBody>
      </p:sp>
      <p:sp>
        <p:nvSpPr>
          <p:cNvPr id="4" name="Shape 1"/>
          <p:cNvSpPr/>
          <p:nvPr/>
        </p:nvSpPr>
        <p:spPr>
          <a:xfrm>
            <a:off x="709017" y="1851422"/>
            <a:ext cx="3761780" cy="2480667"/>
          </a:xfrm>
          <a:prstGeom prst="roundRect">
            <a:avLst>
              <a:gd name="adj" fmla="val 7350"/>
            </a:avLst>
          </a:prstGeom>
          <a:solidFill>
            <a:srgbClr val="282C32"/>
          </a:solidFill>
          <a:ln/>
          <a:effectLst>
            <a:outerShdw blurRad="49530" dist="24130" dir="13500000" algn="bl" rotWithShape="0">
              <a:srgbClr val="FFFFFF">
                <a:alpha val="10000"/>
              </a:srgbClr>
            </a:outerShdw>
          </a:effectLst>
        </p:spPr>
      </p:sp>
      <p:sp>
        <p:nvSpPr>
          <p:cNvPr id="5" name="Text 2"/>
          <p:cNvSpPr/>
          <p:nvPr/>
        </p:nvSpPr>
        <p:spPr>
          <a:xfrm>
            <a:off x="911543" y="2053947"/>
            <a:ext cx="3000970" cy="333137"/>
          </a:xfrm>
          <a:prstGeom prst="rect">
            <a:avLst/>
          </a:prstGeom>
          <a:noFill/>
          <a:ln/>
        </p:spPr>
        <p:txBody>
          <a:bodyPr wrap="none" lIns="0" tIns="0" rIns="0" bIns="0" rtlCol="0" anchor="t"/>
          <a:lstStyle/>
          <a:p>
            <a:pPr marL="0" indent="0">
              <a:lnSpc>
                <a:spcPts val="2600"/>
              </a:lnSpc>
              <a:buNone/>
            </a:pPr>
            <a:r>
              <a:rPr lang="en-US" sz="2050" b="1" dirty="0">
                <a:solidFill>
                  <a:srgbClr val="EEEFF5"/>
                </a:solidFill>
                <a:latin typeface="Barlow Bold" pitchFamily="34" charset="0"/>
                <a:ea typeface="Barlow Bold" pitchFamily="34" charset="-122"/>
                <a:cs typeface="Barlow Bold" pitchFamily="34" charset="-120"/>
              </a:rPr>
              <a:t>Reservation Management</a:t>
            </a:r>
            <a:endParaRPr lang="en-US" sz="2050" dirty="0"/>
          </a:p>
        </p:txBody>
      </p:sp>
      <p:sp>
        <p:nvSpPr>
          <p:cNvPr id="6" name="Text 3"/>
          <p:cNvSpPr/>
          <p:nvPr/>
        </p:nvSpPr>
        <p:spPr>
          <a:xfrm>
            <a:off x="911543" y="2508528"/>
            <a:ext cx="3356729" cy="1621036"/>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AtliQ's reservation system seamlessly integrates online booking platforms, ensuring efficient room allocation and guest data management.</a:t>
            </a:r>
            <a:endParaRPr lang="en-US" sz="1550" dirty="0"/>
          </a:p>
        </p:txBody>
      </p:sp>
      <p:sp>
        <p:nvSpPr>
          <p:cNvPr id="7" name="Shape 4"/>
          <p:cNvSpPr/>
          <p:nvPr/>
        </p:nvSpPr>
        <p:spPr>
          <a:xfrm>
            <a:off x="4673322" y="1851422"/>
            <a:ext cx="3761780" cy="2480667"/>
          </a:xfrm>
          <a:prstGeom prst="roundRect">
            <a:avLst>
              <a:gd name="adj" fmla="val 7350"/>
            </a:avLst>
          </a:prstGeom>
          <a:solidFill>
            <a:srgbClr val="282C32"/>
          </a:solidFill>
          <a:ln/>
          <a:effectLst>
            <a:outerShdw blurRad="49530" dist="24130" dir="13500000" algn="bl" rotWithShape="0">
              <a:srgbClr val="FFFFFF">
                <a:alpha val="10000"/>
              </a:srgbClr>
            </a:outerShdw>
          </a:effectLst>
        </p:spPr>
      </p:sp>
      <p:sp>
        <p:nvSpPr>
          <p:cNvPr id="8" name="Text 5"/>
          <p:cNvSpPr/>
          <p:nvPr/>
        </p:nvSpPr>
        <p:spPr>
          <a:xfrm>
            <a:off x="4875848" y="2053947"/>
            <a:ext cx="2665690" cy="333137"/>
          </a:xfrm>
          <a:prstGeom prst="rect">
            <a:avLst/>
          </a:prstGeom>
          <a:noFill/>
          <a:ln/>
        </p:spPr>
        <p:txBody>
          <a:bodyPr wrap="none" lIns="0" tIns="0" rIns="0" bIns="0" rtlCol="0" anchor="t"/>
          <a:lstStyle/>
          <a:p>
            <a:pPr marL="0" indent="0">
              <a:lnSpc>
                <a:spcPts val="2600"/>
              </a:lnSpc>
              <a:buNone/>
            </a:pPr>
            <a:r>
              <a:rPr lang="en-US" sz="2050" b="1" dirty="0">
                <a:solidFill>
                  <a:srgbClr val="EEEFF5"/>
                </a:solidFill>
                <a:latin typeface="Barlow Bold" pitchFamily="34" charset="0"/>
                <a:ea typeface="Barlow Bold" pitchFamily="34" charset="-122"/>
                <a:cs typeface="Barlow Bold" pitchFamily="34" charset="-120"/>
              </a:rPr>
              <a:t>Revenue Optimization</a:t>
            </a:r>
            <a:endParaRPr lang="en-US" sz="2050" dirty="0"/>
          </a:p>
        </p:txBody>
      </p:sp>
      <p:sp>
        <p:nvSpPr>
          <p:cNvPr id="9" name="Text 6"/>
          <p:cNvSpPr/>
          <p:nvPr/>
        </p:nvSpPr>
        <p:spPr>
          <a:xfrm>
            <a:off x="4875848" y="2508528"/>
            <a:ext cx="3356729" cy="1621036"/>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Advanced algorithms analyze market trends and guest behavior to maximize occupancy and revenue through dynamic pricing strategies.</a:t>
            </a:r>
            <a:endParaRPr lang="en-US" sz="1550" dirty="0"/>
          </a:p>
        </p:txBody>
      </p:sp>
      <p:sp>
        <p:nvSpPr>
          <p:cNvPr id="10" name="Shape 7"/>
          <p:cNvSpPr/>
          <p:nvPr/>
        </p:nvSpPr>
        <p:spPr>
          <a:xfrm>
            <a:off x="709017" y="4534614"/>
            <a:ext cx="3761780" cy="2813804"/>
          </a:xfrm>
          <a:prstGeom prst="roundRect">
            <a:avLst>
              <a:gd name="adj" fmla="val 6480"/>
            </a:avLst>
          </a:prstGeom>
          <a:solidFill>
            <a:srgbClr val="282C32"/>
          </a:solidFill>
          <a:ln/>
          <a:effectLst>
            <a:outerShdw blurRad="49530" dist="24130" dir="13500000" algn="bl" rotWithShape="0">
              <a:srgbClr val="FFFFFF">
                <a:alpha val="10000"/>
              </a:srgbClr>
            </a:outerShdw>
          </a:effectLst>
        </p:spPr>
      </p:sp>
      <p:sp>
        <p:nvSpPr>
          <p:cNvPr id="11" name="Text 8"/>
          <p:cNvSpPr/>
          <p:nvPr/>
        </p:nvSpPr>
        <p:spPr>
          <a:xfrm>
            <a:off x="911543" y="4737140"/>
            <a:ext cx="3356729" cy="666274"/>
          </a:xfrm>
          <a:prstGeom prst="rect">
            <a:avLst/>
          </a:prstGeom>
          <a:noFill/>
          <a:ln/>
        </p:spPr>
        <p:txBody>
          <a:bodyPr wrap="square" lIns="0" tIns="0" rIns="0" bIns="0" rtlCol="0" anchor="t"/>
          <a:lstStyle/>
          <a:p>
            <a:pPr marL="0" indent="0">
              <a:lnSpc>
                <a:spcPts val="2600"/>
              </a:lnSpc>
              <a:buNone/>
            </a:pPr>
            <a:r>
              <a:rPr lang="en-US" sz="2050" b="1" dirty="0">
                <a:solidFill>
                  <a:srgbClr val="EEEFF5"/>
                </a:solidFill>
                <a:latin typeface="Barlow Bold" pitchFamily="34" charset="0"/>
                <a:ea typeface="Barlow Bold" pitchFamily="34" charset="-122"/>
                <a:cs typeface="Barlow Bold" pitchFamily="34" charset="-120"/>
              </a:rPr>
              <a:t>Guest Relationship Management (CRM)</a:t>
            </a:r>
            <a:endParaRPr lang="en-US" sz="2050" dirty="0"/>
          </a:p>
        </p:txBody>
      </p:sp>
      <p:sp>
        <p:nvSpPr>
          <p:cNvPr id="12" name="Text 9"/>
          <p:cNvSpPr/>
          <p:nvPr/>
        </p:nvSpPr>
        <p:spPr>
          <a:xfrm>
            <a:off x="911543" y="5524857"/>
            <a:ext cx="3356729" cy="1621036"/>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AtliQ's CRM module enables personalized guest interactions, tracking preferences, and fostering loyalty through targeted communications.</a:t>
            </a:r>
            <a:endParaRPr lang="en-US" sz="1550" dirty="0"/>
          </a:p>
        </p:txBody>
      </p:sp>
      <p:sp>
        <p:nvSpPr>
          <p:cNvPr id="13" name="Shape 10"/>
          <p:cNvSpPr/>
          <p:nvPr/>
        </p:nvSpPr>
        <p:spPr>
          <a:xfrm>
            <a:off x="4673322" y="4534614"/>
            <a:ext cx="3761780" cy="2813804"/>
          </a:xfrm>
          <a:prstGeom prst="roundRect">
            <a:avLst>
              <a:gd name="adj" fmla="val 6480"/>
            </a:avLst>
          </a:prstGeom>
          <a:solidFill>
            <a:srgbClr val="282C32"/>
          </a:solidFill>
          <a:ln/>
          <a:effectLst>
            <a:outerShdw blurRad="49530" dist="24130" dir="13500000" algn="bl" rotWithShape="0">
              <a:srgbClr val="FFFFFF">
                <a:alpha val="10000"/>
              </a:srgbClr>
            </a:outerShdw>
          </a:effectLst>
        </p:spPr>
      </p:sp>
      <p:sp>
        <p:nvSpPr>
          <p:cNvPr id="14" name="Text 11"/>
          <p:cNvSpPr/>
          <p:nvPr/>
        </p:nvSpPr>
        <p:spPr>
          <a:xfrm>
            <a:off x="4875848" y="4737140"/>
            <a:ext cx="3356729" cy="666274"/>
          </a:xfrm>
          <a:prstGeom prst="rect">
            <a:avLst/>
          </a:prstGeom>
          <a:noFill/>
          <a:ln/>
        </p:spPr>
        <p:txBody>
          <a:bodyPr wrap="square" lIns="0" tIns="0" rIns="0" bIns="0" rtlCol="0" anchor="t"/>
          <a:lstStyle/>
          <a:p>
            <a:pPr marL="0" indent="0">
              <a:lnSpc>
                <a:spcPts val="2600"/>
              </a:lnSpc>
              <a:buNone/>
            </a:pPr>
            <a:r>
              <a:rPr lang="en-US" sz="2050" b="1" dirty="0">
                <a:solidFill>
                  <a:srgbClr val="EEEFF5"/>
                </a:solidFill>
                <a:latin typeface="Barlow Bold" pitchFamily="34" charset="0"/>
                <a:ea typeface="Barlow Bold" pitchFamily="34" charset="-122"/>
                <a:cs typeface="Barlow Bold" pitchFamily="34" charset="-120"/>
              </a:rPr>
              <a:t>Property Management System (PMS)</a:t>
            </a:r>
            <a:endParaRPr lang="en-US" sz="2050" dirty="0"/>
          </a:p>
        </p:txBody>
      </p:sp>
      <p:sp>
        <p:nvSpPr>
          <p:cNvPr id="15" name="Text 12"/>
          <p:cNvSpPr/>
          <p:nvPr/>
        </p:nvSpPr>
        <p:spPr>
          <a:xfrm>
            <a:off x="4875848" y="5524857"/>
            <a:ext cx="3356729" cy="1296829"/>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The PMS streamlines all aspects of hotel operations, including check-in/out, housekeeping, and staff scheduling.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920" y="1295043"/>
            <a:ext cx="7309366" cy="649248"/>
          </a:xfrm>
          <a:prstGeom prst="rect">
            <a:avLst/>
          </a:prstGeom>
          <a:noFill/>
          <a:ln/>
        </p:spPr>
        <p:txBody>
          <a:bodyPr wrap="none" lIns="0" tIns="0" rIns="0" bIns="0" rtlCol="0" anchor="t"/>
          <a:lstStyle/>
          <a:p>
            <a:pPr marL="0" indent="0">
              <a:lnSpc>
                <a:spcPts val="5100"/>
              </a:lnSpc>
              <a:buNone/>
            </a:pPr>
            <a:r>
              <a:rPr lang="en-US" sz="4050" b="1" dirty="0">
                <a:solidFill>
                  <a:srgbClr val="9998FF"/>
                </a:solidFill>
                <a:latin typeface="Barlow Bold" pitchFamily="34" charset="0"/>
                <a:ea typeface="Barlow Bold" pitchFamily="34" charset="-122"/>
                <a:cs typeface="Barlow Bold" pitchFamily="34" charset="-120"/>
              </a:rPr>
              <a:t>Operational Advantages of AtliQ</a:t>
            </a:r>
            <a:endParaRPr lang="en-US" sz="4050" dirty="0"/>
          </a:p>
        </p:txBody>
      </p:sp>
      <p:sp>
        <p:nvSpPr>
          <p:cNvPr id="4" name="Shape 1"/>
          <p:cNvSpPr/>
          <p:nvPr/>
        </p:nvSpPr>
        <p:spPr>
          <a:xfrm>
            <a:off x="690920" y="2462451"/>
            <a:ext cx="444103" cy="444103"/>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5" name="Text 2"/>
          <p:cNvSpPr/>
          <p:nvPr/>
        </p:nvSpPr>
        <p:spPr>
          <a:xfrm>
            <a:off x="857726" y="2528649"/>
            <a:ext cx="110371" cy="311706"/>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1</a:t>
            </a:r>
            <a:endParaRPr lang="en-US" sz="2450" dirty="0"/>
          </a:p>
        </p:txBody>
      </p:sp>
      <p:sp>
        <p:nvSpPr>
          <p:cNvPr id="6" name="Text 3"/>
          <p:cNvSpPr/>
          <p:nvPr/>
        </p:nvSpPr>
        <p:spPr>
          <a:xfrm>
            <a:off x="1332428" y="2462451"/>
            <a:ext cx="2597587" cy="324683"/>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Increased Efficiency</a:t>
            </a:r>
            <a:endParaRPr lang="en-US" sz="2000" dirty="0"/>
          </a:p>
        </p:txBody>
      </p:sp>
      <p:sp>
        <p:nvSpPr>
          <p:cNvPr id="7" name="Text 4"/>
          <p:cNvSpPr/>
          <p:nvPr/>
        </p:nvSpPr>
        <p:spPr>
          <a:xfrm>
            <a:off x="1332428" y="2905482"/>
            <a:ext cx="3140869" cy="1578769"/>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AtliQ automates repetitive tasks, freeing up staff to focus on enhancing guest experiences and addressing individual needs.</a:t>
            </a:r>
            <a:endParaRPr lang="en-US" sz="1550" dirty="0"/>
          </a:p>
        </p:txBody>
      </p:sp>
      <p:sp>
        <p:nvSpPr>
          <p:cNvPr id="8" name="Shape 5"/>
          <p:cNvSpPr/>
          <p:nvPr/>
        </p:nvSpPr>
        <p:spPr>
          <a:xfrm>
            <a:off x="4670703" y="2462451"/>
            <a:ext cx="444103" cy="444103"/>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9" name="Text 6"/>
          <p:cNvSpPr/>
          <p:nvPr/>
        </p:nvSpPr>
        <p:spPr>
          <a:xfrm>
            <a:off x="4805482" y="2528649"/>
            <a:ext cx="174546" cy="311706"/>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2</a:t>
            </a:r>
            <a:endParaRPr lang="en-US" sz="2450" dirty="0"/>
          </a:p>
        </p:txBody>
      </p:sp>
      <p:sp>
        <p:nvSpPr>
          <p:cNvPr id="10" name="Text 7"/>
          <p:cNvSpPr/>
          <p:nvPr/>
        </p:nvSpPr>
        <p:spPr>
          <a:xfrm>
            <a:off x="5312212" y="2462451"/>
            <a:ext cx="3003471" cy="324683"/>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Enhanced Communication</a:t>
            </a:r>
            <a:endParaRPr lang="en-US" sz="2000" dirty="0"/>
          </a:p>
        </p:txBody>
      </p:sp>
      <p:sp>
        <p:nvSpPr>
          <p:cNvPr id="11" name="Text 8"/>
          <p:cNvSpPr/>
          <p:nvPr/>
        </p:nvSpPr>
        <p:spPr>
          <a:xfrm>
            <a:off x="5312212" y="2905482"/>
            <a:ext cx="3140869" cy="1578769"/>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Real-time communication tools facilitate seamless collaboration between departments, ensuring smooth operation and minimizing errors.</a:t>
            </a:r>
            <a:endParaRPr lang="en-US" sz="1550" dirty="0"/>
          </a:p>
        </p:txBody>
      </p:sp>
      <p:sp>
        <p:nvSpPr>
          <p:cNvPr id="12" name="Shape 9"/>
          <p:cNvSpPr/>
          <p:nvPr/>
        </p:nvSpPr>
        <p:spPr>
          <a:xfrm>
            <a:off x="690920" y="4903708"/>
            <a:ext cx="444103" cy="444103"/>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13" name="Text 10"/>
          <p:cNvSpPr/>
          <p:nvPr/>
        </p:nvSpPr>
        <p:spPr>
          <a:xfrm>
            <a:off x="828794" y="4969907"/>
            <a:ext cx="168354" cy="311706"/>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3</a:t>
            </a:r>
            <a:endParaRPr lang="en-US" sz="2450" dirty="0"/>
          </a:p>
        </p:txBody>
      </p:sp>
      <p:sp>
        <p:nvSpPr>
          <p:cNvPr id="14" name="Text 11"/>
          <p:cNvSpPr/>
          <p:nvPr/>
        </p:nvSpPr>
        <p:spPr>
          <a:xfrm>
            <a:off x="1332428" y="4903708"/>
            <a:ext cx="2597587" cy="324683"/>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Data-Driven Insights</a:t>
            </a:r>
            <a:endParaRPr lang="en-US" sz="2000" dirty="0"/>
          </a:p>
        </p:txBody>
      </p:sp>
      <p:sp>
        <p:nvSpPr>
          <p:cNvPr id="15" name="Text 12"/>
          <p:cNvSpPr/>
          <p:nvPr/>
        </p:nvSpPr>
        <p:spPr>
          <a:xfrm>
            <a:off x="1332428" y="5346740"/>
            <a:ext cx="3140869" cy="1578769"/>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AtliQ provides comprehensive data analytics, enabling informed decision-making based on real-time performance indicators.</a:t>
            </a:r>
            <a:endParaRPr lang="en-US" sz="1550" dirty="0"/>
          </a:p>
        </p:txBody>
      </p:sp>
      <p:sp>
        <p:nvSpPr>
          <p:cNvPr id="16" name="Shape 13"/>
          <p:cNvSpPr/>
          <p:nvPr/>
        </p:nvSpPr>
        <p:spPr>
          <a:xfrm>
            <a:off x="4670703" y="4903708"/>
            <a:ext cx="444103" cy="444103"/>
          </a:xfrm>
          <a:prstGeom prst="roundRect">
            <a:avLst>
              <a:gd name="adj" fmla="val 40008"/>
            </a:avLst>
          </a:prstGeom>
          <a:solidFill>
            <a:srgbClr val="282C32"/>
          </a:solidFill>
          <a:ln/>
          <a:effectLst>
            <a:outerShdw blurRad="48260" dist="24130" dir="13500000" algn="bl" rotWithShape="0">
              <a:srgbClr val="FFFFFF">
                <a:alpha val="10000"/>
              </a:srgbClr>
            </a:outerShdw>
          </a:effectLst>
        </p:spPr>
      </p:sp>
      <p:sp>
        <p:nvSpPr>
          <p:cNvPr id="17" name="Text 14"/>
          <p:cNvSpPr/>
          <p:nvPr/>
        </p:nvSpPr>
        <p:spPr>
          <a:xfrm>
            <a:off x="4798457" y="4969907"/>
            <a:ext cx="188595" cy="311706"/>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4</a:t>
            </a:r>
            <a:endParaRPr lang="en-US" sz="2450" dirty="0"/>
          </a:p>
        </p:txBody>
      </p:sp>
      <p:sp>
        <p:nvSpPr>
          <p:cNvPr id="18" name="Text 15"/>
          <p:cNvSpPr/>
          <p:nvPr/>
        </p:nvSpPr>
        <p:spPr>
          <a:xfrm>
            <a:off x="5312212" y="4903708"/>
            <a:ext cx="3140869" cy="649367"/>
          </a:xfrm>
          <a:prstGeom prst="rect">
            <a:avLst/>
          </a:prstGeom>
          <a:noFill/>
          <a:ln/>
        </p:spPr>
        <p:txBody>
          <a:bodyPr wrap="squar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Improved Guest Satisfaction</a:t>
            </a:r>
            <a:endParaRPr lang="en-US" sz="2000" dirty="0"/>
          </a:p>
        </p:txBody>
      </p:sp>
      <p:sp>
        <p:nvSpPr>
          <p:cNvPr id="19" name="Text 16"/>
          <p:cNvSpPr/>
          <p:nvPr/>
        </p:nvSpPr>
        <p:spPr>
          <a:xfrm>
            <a:off x="5312212" y="5671423"/>
            <a:ext cx="3140869" cy="1263015"/>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Personalized services, efficient operations, and seamless guest communication contribute to an enhanced guest experience.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934" y="514826"/>
            <a:ext cx="7836932" cy="1228249"/>
          </a:xfrm>
          <a:prstGeom prst="rect">
            <a:avLst/>
          </a:prstGeom>
          <a:noFill/>
          <a:ln/>
        </p:spPr>
        <p:txBody>
          <a:bodyPr wrap="square" lIns="0" tIns="0" rIns="0" bIns="0" rtlCol="0" anchor="t"/>
          <a:lstStyle/>
          <a:p>
            <a:pPr marL="0" indent="0">
              <a:lnSpc>
                <a:spcPts val="4800"/>
              </a:lnSpc>
              <a:buNone/>
            </a:pPr>
            <a:r>
              <a:rPr lang="en-US" sz="3850" b="1" dirty="0">
                <a:solidFill>
                  <a:srgbClr val="9998FF"/>
                </a:solidFill>
                <a:latin typeface="Barlow Bold" pitchFamily="34" charset="0"/>
                <a:ea typeface="Barlow Bold" pitchFamily="34" charset="-122"/>
                <a:cs typeface="Barlow Bold" pitchFamily="34" charset="-120"/>
              </a:rPr>
              <a:t>Potential Drawbacks and Limitations</a:t>
            </a:r>
            <a:endParaRPr lang="en-US" sz="3850" dirty="0"/>
          </a:p>
        </p:txBody>
      </p:sp>
      <p:pic>
        <p:nvPicPr>
          <p:cNvPr id="4" name="Image 1" descr="preencoded.png"/>
          <p:cNvPicPr>
            <a:picLocks noChangeAspect="1"/>
          </p:cNvPicPr>
          <p:nvPr/>
        </p:nvPicPr>
        <p:blipFill>
          <a:blip r:embed="rId4"/>
          <a:stretch>
            <a:fillRect/>
          </a:stretch>
        </p:blipFill>
        <p:spPr>
          <a:xfrm>
            <a:off x="6139934" y="2023110"/>
            <a:ext cx="466725" cy="466725"/>
          </a:xfrm>
          <a:prstGeom prst="rect">
            <a:avLst/>
          </a:prstGeom>
        </p:spPr>
      </p:pic>
      <p:sp>
        <p:nvSpPr>
          <p:cNvPr id="5" name="Text 1"/>
          <p:cNvSpPr/>
          <p:nvPr/>
        </p:nvSpPr>
        <p:spPr>
          <a:xfrm>
            <a:off x="6139934" y="2676525"/>
            <a:ext cx="3003352" cy="307181"/>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Implementation Complexity</a:t>
            </a:r>
            <a:endParaRPr lang="en-US" sz="1900" dirty="0"/>
          </a:p>
        </p:txBody>
      </p:sp>
      <p:sp>
        <p:nvSpPr>
          <p:cNvPr id="6" name="Text 2"/>
          <p:cNvSpPr/>
          <p:nvPr/>
        </p:nvSpPr>
        <p:spPr>
          <a:xfrm>
            <a:off x="6139934" y="3095744"/>
            <a:ext cx="3778448" cy="1493044"/>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Implementing a new system can disrupt existing workflows and require significant training for staff. Careful planning and phased implementation are crucial.</a:t>
            </a:r>
            <a:endParaRPr lang="en-US" sz="1450" dirty="0"/>
          </a:p>
        </p:txBody>
      </p:sp>
      <p:pic>
        <p:nvPicPr>
          <p:cNvPr id="7" name="Image 2" descr="preencoded.png"/>
          <p:cNvPicPr>
            <a:picLocks noChangeAspect="1"/>
          </p:cNvPicPr>
          <p:nvPr/>
        </p:nvPicPr>
        <p:blipFill>
          <a:blip r:embed="rId5"/>
          <a:stretch>
            <a:fillRect/>
          </a:stretch>
        </p:blipFill>
        <p:spPr>
          <a:xfrm>
            <a:off x="10198418" y="2023110"/>
            <a:ext cx="466725" cy="466725"/>
          </a:xfrm>
          <a:prstGeom prst="rect">
            <a:avLst/>
          </a:prstGeom>
        </p:spPr>
      </p:pic>
      <p:sp>
        <p:nvSpPr>
          <p:cNvPr id="8" name="Text 3"/>
          <p:cNvSpPr/>
          <p:nvPr/>
        </p:nvSpPr>
        <p:spPr>
          <a:xfrm>
            <a:off x="10198418" y="2676525"/>
            <a:ext cx="2456974" cy="307181"/>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Cost Considerations</a:t>
            </a:r>
            <a:endParaRPr lang="en-US" sz="1900" dirty="0"/>
          </a:p>
        </p:txBody>
      </p:sp>
      <p:sp>
        <p:nvSpPr>
          <p:cNvPr id="9" name="Text 4"/>
          <p:cNvSpPr/>
          <p:nvPr/>
        </p:nvSpPr>
        <p:spPr>
          <a:xfrm>
            <a:off x="10198418" y="3095744"/>
            <a:ext cx="3778448" cy="1493044"/>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AtliQ solutions can involve upfront licensing fees, ongoing subscription costs, and potential integration expenses. Thorough cost-benefit analysis is essential.</a:t>
            </a:r>
            <a:endParaRPr lang="en-US" sz="1450" dirty="0"/>
          </a:p>
        </p:txBody>
      </p:sp>
      <p:pic>
        <p:nvPicPr>
          <p:cNvPr id="10" name="Image 3" descr="preencoded.png"/>
          <p:cNvPicPr>
            <a:picLocks noChangeAspect="1"/>
          </p:cNvPicPr>
          <p:nvPr/>
        </p:nvPicPr>
        <p:blipFill>
          <a:blip r:embed="rId6"/>
          <a:stretch>
            <a:fillRect/>
          </a:stretch>
        </p:blipFill>
        <p:spPr>
          <a:xfrm>
            <a:off x="6139934" y="5148977"/>
            <a:ext cx="466725" cy="466725"/>
          </a:xfrm>
          <a:prstGeom prst="rect">
            <a:avLst/>
          </a:prstGeom>
        </p:spPr>
      </p:pic>
      <p:sp>
        <p:nvSpPr>
          <p:cNvPr id="11" name="Text 5"/>
          <p:cNvSpPr/>
          <p:nvPr/>
        </p:nvSpPr>
        <p:spPr>
          <a:xfrm>
            <a:off x="6139934" y="5802392"/>
            <a:ext cx="2456974" cy="307181"/>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System Compatibility</a:t>
            </a:r>
            <a:endParaRPr lang="en-US" sz="1900" dirty="0"/>
          </a:p>
        </p:txBody>
      </p:sp>
      <p:sp>
        <p:nvSpPr>
          <p:cNvPr id="12" name="Text 6"/>
          <p:cNvSpPr/>
          <p:nvPr/>
        </p:nvSpPr>
        <p:spPr>
          <a:xfrm>
            <a:off x="6139934" y="6221611"/>
            <a:ext cx="3778448" cy="1493044"/>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Compatibility issues with existing systems can arise. Ensuring smooth integration with legacy systems requires careful evaluation and potential customization.</a:t>
            </a:r>
            <a:endParaRPr lang="en-US" sz="1450" dirty="0"/>
          </a:p>
        </p:txBody>
      </p:sp>
      <p:pic>
        <p:nvPicPr>
          <p:cNvPr id="13" name="Image 4" descr="preencoded.png"/>
          <p:cNvPicPr>
            <a:picLocks noChangeAspect="1"/>
          </p:cNvPicPr>
          <p:nvPr/>
        </p:nvPicPr>
        <p:blipFill>
          <a:blip r:embed="rId7"/>
          <a:stretch>
            <a:fillRect/>
          </a:stretch>
        </p:blipFill>
        <p:spPr>
          <a:xfrm>
            <a:off x="10198418" y="5148977"/>
            <a:ext cx="466725" cy="466725"/>
          </a:xfrm>
          <a:prstGeom prst="rect">
            <a:avLst/>
          </a:prstGeom>
        </p:spPr>
      </p:pic>
      <p:sp>
        <p:nvSpPr>
          <p:cNvPr id="14" name="Text 7"/>
          <p:cNvSpPr/>
          <p:nvPr/>
        </p:nvSpPr>
        <p:spPr>
          <a:xfrm>
            <a:off x="10198418" y="5802392"/>
            <a:ext cx="2456974" cy="307181"/>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Data Security</a:t>
            </a:r>
            <a:endParaRPr lang="en-US" sz="1900" dirty="0"/>
          </a:p>
        </p:txBody>
      </p:sp>
      <p:sp>
        <p:nvSpPr>
          <p:cNvPr id="15" name="Text 8"/>
          <p:cNvSpPr/>
          <p:nvPr/>
        </p:nvSpPr>
        <p:spPr>
          <a:xfrm>
            <a:off x="10198418" y="6221611"/>
            <a:ext cx="3778448" cy="1194435"/>
          </a:xfrm>
          <a:prstGeom prst="rect">
            <a:avLst/>
          </a:prstGeom>
          <a:noFill/>
          <a:ln/>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Maintaining data security is paramount. AtliQ's security protocols and data encryption measures should be thoroughly assessed.</a:t>
            </a:r>
            <a:endParaRPr lang="en-US" sz="1450" dirty="0"/>
          </a:p>
        </p:txBody>
      </p:sp>
      <p:sp>
        <p:nvSpPr>
          <p:cNvPr id="16" name="Rectangle 15">
            <a:extLst>
              <a:ext uri="{FF2B5EF4-FFF2-40B4-BE49-F238E27FC236}">
                <a16:creationId xmlns:a16="http://schemas.microsoft.com/office/drawing/2014/main" id="{EA69A25C-770D-CC49-571E-BFCA0110954D}"/>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13078"/>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Integrating AtliQ with Existing Systems</a:t>
            </a:r>
            <a:endParaRPr lang="en-US" sz="4450" dirty="0"/>
          </a:p>
        </p:txBody>
      </p:sp>
      <p:sp>
        <p:nvSpPr>
          <p:cNvPr id="4" name="Shape 1"/>
          <p:cNvSpPr/>
          <p:nvPr/>
        </p:nvSpPr>
        <p:spPr>
          <a:xfrm>
            <a:off x="1067991" y="2563416"/>
            <a:ext cx="30480" cy="4852988"/>
          </a:xfrm>
          <a:prstGeom prst="roundRect">
            <a:avLst>
              <a:gd name="adj" fmla="val 639750"/>
            </a:avLst>
          </a:prstGeom>
          <a:solidFill>
            <a:srgbClr val="60646A"/>
          </a:solidFill>
          <a:ln/>
        </p:spPr>
      </p:sp>
      <p:sp>
        <p:nvSpPr>
          <p:cNvPr id="5" name="Shape 2"/>
          <p:cNvSpPr/>
          <p:nvPr/>
        </p:nvSpPr>
        <p:spPr>
          <a:xfrm>
            <a:off x="1296472" y="3035618"/>
            <a:ext cx="758309" cy="30480"/>
          </a:xfrm>
          <a:prstGeom prst="roundRect">
            <a:avLst>
              <a:gd name="adj" fmla="val 639750"/>
            </a:avLst>
          </a:prstGeom>
          <a:solidFill>
            <a:srgbClr val="60646A"/>
          </a:solidFill>
          <a:ln/>
        </p:spPr>
      </p:sp>
      <p:sp>
        <p:nvSpPr>
          <p:cNvPr id="6" name="Shape 3"/>
          <p:cNvSpPr/>
          <p:nvPr/>
        </p:nvSpPr>
        <p:spPr>
          <a:xfrm>
            <a:off x="839510" y="280713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7" name="Text 4"/>
          <p:cNvSpPr/>
          <p:nvPr/>
        </p:nvSpPr>
        <p:spPr>
          <a:xfrm>
            <a:off x="1022628" y="2879765"/>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2274808" y="2779990"/>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Assess the current technology landscape, identifying key systems and their capabilities. Analyze data flow and integration points.</a:t>
            </a:r>
            <a:endParaRPr lang="en-US" sz="1700" dirty="0"/>
          </a:p>
        </p:txBody>
      </p:sp>
      <p:sp>
        <p:nvSpPr>
          <p:cNvPr id="9" name="Shape 6"/>
          <p:cNvSpPr/>
          <p:nvPr/>
        </p:nvSpPr>
        <p:spPr>
          <a:xfrm>
            <a:off x="1296472" y="4725472"/>
            <a:ext cx="758309" cy="30480"/>
          </a:xfrm>
          <a:prstGeom prst="roundRect">
            <a:avLst>
              <a:gd name="adj" fmla="val 639750"/>
            </a:avLst>
          </a:prstGeom>
          <a:solidFill>
            <a:srgbClr val="60646A"/>
          </a:solidFill>
          <a:ln/>
        </p:spPr>
      </p:sp>
      <p:sp>
        <p:nvSpPr>
          <p:cNvPr id="10" name="Shape 7"/>
          <p:cNvSpPr/>
          <p:nvPr/>
        </p:nvSpPr>
        <p:spPr>
          <a:xfrm>
            <a:off x="839510" y="4496991"/>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1" name="Text 8"/>
          <p:cNvSpPr/>
          <p:nvPr/>
        </p:nvSpPr>
        <p:spPr>
          <a:xfrm>
            <a:off x="987385" y="4569619"/>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2" name="Text 9"/>
          <p:cNvSpPr/>
          <p:nvPr/>
        </p:nvSpPr>
        <p:spPr>
          <a:xfrm>
            <a:off x="2274808" y="4469844"/>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Evaluate AtliQ's API and integration capabilities. Identify potential compatibility issues and explore available integration tools.</a:t>
            </a:r>
            <a:endParaRPr lang="en-US" sz="1700" dirty="0"/>
          </a:p>
        </p:txBody>
      </p:sp>
      <p:sp>
        <p:nvSpPr>
          <p:cNvPr id="13" name="Shape 10"/>
          <p:cNvSpPr/>
          <p:nvPr/>
        </p:nvSpPr>
        <p:spPr>
          <a:xfrm>
            <a:off x="1296472" y="6415326"/>
            <a:ext cx="758309" cy="30480"/>
          </a:xfrm>
          <a:prstGeom prst="roundRect">
            <a:avLst>
              <a:gd name="adj" fmla="val 639750"/>
            </a:avLst>
          </a:prstGeom>
          <a:solidFill>
            <a:srgbClr val="60646A"/>
          </a:solidFill>
          <a:ln/>
        </p:spPr>
      </p:sp>
      <p:sp>
        <p:nvSpPr>
          <p:cNvPr id="14" name="Shape 11"/>
          <p:cNvSpPr/>
          <p:nvPr/>
        </p:nvSpPr>
        <p:spPr>
          <a:xfrm>
            <a:off x="839510" y="618684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5" name="Text 12"/>
          <p:cNvSpPr/>
          <p:nvPr/>
        </p:nvSpPr>
        <p:spPr>
          <a:xfrm>
            <a:off x="990838" y="6259473"/>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6" name="Text 13"/>
          <p:cNvSpPr/>
          <p:nvPr/>
        </p:nvSpPr>
        <p:spPr>
          <a:xfrm>
            <a:off x="2274808" y="6159698"/>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Develop a phased implementation plan, starting with pilot testing in specific areas. Provide comprehensive staff training and ongoing support.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631" y="1100733"/>
            <a:ext cx="7547848" cy="664607"/>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Impact on Customer Experience</a:t>
            </a:r>
            <a:endParaRPr lang="en-US" sz="4150" dirty="0"/>
          </a:p>
        </p:txBody>
      </p:sp>
      <p:pic>
        <p:nvPicPr>
          <p:cNvPr id="4" name="Image 1" descr="preencoded.png"/>
          <p:cNvPicPr>
            <a:picLocks noChangeAspect="1"/>
          </p:cNvPicPr>
          <p:nvPr/>
        </p:nvPicPr>
        <p:blipFill>
          <a:blip r:embed="rId4"/>
          <a:stretch>
            <a:fillRect/>
          </a:stretch>
        </p:blipFill>
        <p:spPr>
          <a:xfrm>
            <a:off x="6193631" y="2068354"/>
            <a:ext cx="1010245" cy="1616512"/>
          </a:xfrm>
          <a:prstGeom prst="rect">
            <a:avLst/>
          </a:prstGeom>
        </p:spPr>
      </p:pic>
      <p:sp>
        <p:nvSpPr>
          <p:cNvPr id="5" name="Text 1"/>
          <p:cNvSpPr/>
          <p:nvPr/>
        </p:nvSpPr>
        <p:spPr>
          <a:xfrm>
            <a:off x="7506891" y="2270403"/>
            <a:ext cx="2658785" cy="332303"/>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Personalized Services</a:t>
            </a:r>
            <a:endParaRPr lang="en-US" sz="2050" dirty="0"/>
          </a:p>
        </p:txBody>
      </p:sp>
      <p:sp>
        <p:nvSpPr>
          <p:cNvPr id="6" name="Text 2"/>
          <p:cNvSpPr/>
          <p:nvPr/>
        </p:nvSpPr>
        <p:spPr>
          <a:xfrm>
            <a:off x="7506891" y="2723912"/>
            <a:ext cx="6416278" cy="646509"/>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AtliQ's CRM module enables personalized guest interactions based on preferences, enhancing the guest experience.</a:t>
            </a:r>
            <a:endParaRPr lang="en-US" sz="1550" dirty="0"/>
          </a:p>
        </p:txBody>
      </p:sp>
      <p:pic>
        <p:nvPicPr>
          <p:cNvPr id="7" name="Image 2" descr="preencoded.png"/>
          <p:cNvPicPr>
            <a:picLocks noChangeAspect="1"/>
          </p:cNvPicPr>
          <p:nvPr/>
        </p:nvPicPr>
        <p:blipFill>
          <a:blip r:embed="rId5"/>
          <a:stretch>
            <a:fillRect/>
          </a:stretch>
        </p:blipFill>
        <p:spPr>
          <a:xfrm>
            <a:off x="6193631" y="3684865"/>
            <a:ext cx="1010245" cy="1827371"/>
          </a:xfrm>
          <a:prstGeom prst="rect">
            <a:avLst/>
          </a:prstGeom>
        </p:spPr>
      </p:pic>
      <p:sp>
        <p:nvSpPr>
          <p:cNvPr id="8" name="Text 3"/>
          <p:cNvSpPr/>
          <p:nvPr/>
        </p:nvSpPr>
        <p:spPr>
          <a:xfrm>
            <a:off x="7506891" y="3886914"/>
            <a:ext cx="2658785" cy="332303"/>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Efficient Operations</a:t>
            </a:r>
            <a:endParaRPr lang="en-US" sz="2050" dirty="0"/>
          </a:p>
        </p:txBody>
      </p:sp>
      <p:sp>
        <p:nvSpPr>
          <p:cNvPr id="9" name="Text 4"/>
          <p:cNvSpPr/>
          <p:nvPr/>
        </p:nvSpPr>
        <p:spPr>
          <a:xfrm>
            <a:off x="7506891" y="4340423"/>
            <a:ext cx="6416278" cy="969764"/>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Streamlined check-in/out processes, quick room service, and prompt responses to guest requests create a positive experience.</a:t>
            </a:r>
            <a:endParaRPr lang="en-US" sz="1550" dirty="0"/>
          </a:p>
        </p:txBody>
      </p:sp>
      <p:pic>
        <p:nvPicPr>
          <p:cNvPr id="10" name="Image 3" descr="preencoded.png"/>
          <p:cNvPicPr>
            <a:picLocks noChangeAspect="1"/>
          </p:cNvPicPr>
          <p:nvPr/>
        </p:nvPicPr>
        <p:blipFill>
          <a:blip r:embed="rId6"/>
          <a:stretch>
            <a:fillRect/>
          </a:stretch>
        </p:blipFill>
        <p:spPr>
          <a:xfrm>
            <a:off x="6193631" y="5512237"/>
            <a:ext cx="1010245" cy="1616512"/>
          </a:xfrm>
          <a:prstGeom prst="rect">
            <a:avLst/>
          </a:prstGeom>
        </p:spPr>
      </p:pic>
      <p:sp>
        <p:nvSpPr>
          <p:cNvPr id="11" name="Text 5"/>
          <p:cNvSpPr/>
          <p:nvPr/>
        </p:nvSpPr>
        <p:spPr>
          <a:xfrm>
            <a:off x="7506891" y="5714286"/>
            <a:ext cx="3073718" cy="332303"/>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Enhanced Communication</a:t>
            </a:r>
            <a:endParaRPr lang="en-US" sz="2050" dirty="0"/>
          </a:p>
        </p:txBody>
      </p:sp>
      <p:sp>
        <p:nvSpPr>
          <p:cNvPr id="12" name="Text 6"/>
          <p:cNvSpPr/>
          <p:nvPr/>
        </p:nvSpPr>
        <p:spPr>
          <a:xfrm>
            <a:off x="7506891" y="6167795"/>
            <a:ext cx="6416278" cy="646509"/>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Real-time communication channels empower guests to access information, request services, and provide feedback easily.</a:t>
            </a:r>
            <a:endParaRPr lang="en-US" sz="1550" dirty="0"/>
          </a:p>
        </p:txBody>
      </p:sp>
      <p:sp>
        <p:nvSpPr>
          <p:cNvPr id="13" name="Rectangle 12">
            <a:extLst>
              <a:ext uri="{FF2B5EF4-FFF2-40B4-BE49-F238E27FC236}">
                <a16:creationId xmlns:a16="http://schemas.microsoft.com/office/drawing/2014/main" id="{66039C90-6F43-90D9-1877-11C2CC96262C}"/>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1024" y="566142"/>
            <a:ext cx="7950160" cy="536615"/>
          </a:xfrm>
          <a:prstGeom prst="rect">
            <a:avLst/>
          </a:prstGeom>
          <a:noFill/>
          <a:ln/>
        </p:spPr>
        <p:txBody>
          <a:bodyPr wrap="none" lIns="0" tIns="0" rIns="0" bIns="0" rtlCol="0" anchor="t"/>
          <a:lstStyle/>
          <a:p>
            <a:pPr marL="0" indent="0">
              <a:lnSpc>
                <a:spcPts val="4200"/>
              </a:lnSpc>
              <a:buNone/>
            </a:pPr>
            <a:r>
              <a:rPr lang="en-US" sz="3350" b="1" dirty="0">
                <a:solidFill>
                  <a:srgbClr val="9998FF"/>
                </a:solidFill>
                <a:latin typeface="Barlow Bold" pitchFamily="34" charset="0"/>
                <a:ea typeface="Barlow Bold" pitchFamily="34" charset="-122"/>
                <a:cs typeface="Barlow Bold" pitchFamily="34" charset="-120"/>
              </a:rPr>
              <a:t>Implementation Considerations and Costs</a:t>
            </a:r>
            <a:endParaRPr lang="en-US" sz="3350" dirty="0"/>
          </a:p>
        </p:txBody>
      </p:sp>
      <p:pic>
        <p:nvPicPr>
          <p:cNvPr id="3" name="Image 0" descr="preencoded.png"/>
          <p:cNvPicPr>
            <a:picLocks noChangeAspect="1"/>
          </p:cNvPicPr>
          <p:nvPr/>
        </p:nvPicPr>
        <p:blipFill>
          <a:blip r:embed="rId3"/>
          <a:stretch>
            <a:fillRect/>
          </a:stretch>
        </p:blipFill>
        <p:spPr>
          <a:xfrm>
            <a:off x="3275409" y="1428988"/>
            <a:ext cx="1335286" cy="1214318"/>
          </a:xfrm>
          <a:prstGeom prst="rect">
            <a:avLst/>
          </a:prstGeom>
        </p:spPr>
      </p:pic>
      <p:sp>
        <p:nvSpPr>
          <p:cNvPr id="4" name="Text 1"/>
          <p:cNvSpPr/>
          <p:nvPr/>
        </p:nvSpPr>
        <p:spPr>
          <a:xfrm>
            <a:off x="3906917" y="2030611"/>
            <a:ext cx="72271" cy="326231"/>
          </a:xfrm>
          <a:prstGeom prst="rect">
            <a:avLst/>
          </a:prstGeom>
          <a:noFill/>
          <a:ln/>
        </p:spPr>
        <p:txBody>
          <a:bodyPr wrap="none" lIns="0" tIns="0" rIns="0" bIns="0" rtlCol="0" anchor="t"/>
          <a:lstStyle/>
          <a:p>
            <a:pPr marL="0" indent="0" algn="ctr">
              <a:lnSpc>
                <a:spcPts val="2550"/>
              </a:lnSpc>
              <a:buNone/>
            </a:pPr>
            <a:r>
              <a:rPr lang="en-US" sz="1600" b="1" dirty="0">
                <a:solidFill>
                  <a:srgbClr val="EEEFF5"/>
                </a:solidFill>
                <a:latin typeface="Barlow Bold" pitchFamily="34" charset="0"/>
                <a:ea typeface="Barlow Bold" pitchFamily="34" charset="-122"/>
                <a:cs typeface="Barlow Bold" pitchFamily="34" charset="-120"/>
              </a:rPr>
              <a:t>1</a:t>
            </a:r>
            <a:endParaRPr lang="en-US" sz="1600" dirty="0"/>
          </a:p>
        </p:txBody>
      </p:sp>
      <p:sp>
        <p:nvSpPr>
          <p:cNvPr id="5" name="Text 2"/>
          <p:cNvSpPr/>
          <p:nvPr/>
        </p:nvSpPr>
        <p:spPr>
          <a:xfrm>
            <a:off x="4773811" y="1722596"/>
            <a:ext cx="2146935" cy="268248"/>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Project Scope</a:t>
            </a:r>
            <a:endParaRPr lang="en-US" sz="1650" dirty="0"/>
          </a:p>
        </p:txBody>
      </p:sp>
      <p:sp>
        <p:nvSpPr>
          <p:cNvPr id="6" name="Text 3"/>
          <p:cNvSpPr/>
          <p:nvPr/>
        </p:nvSpPr>
        <p:spPr>
          <a:xfrm>
            <a:off x="4773811" y="2088713"/>
            <a:ext cx="7711321" cy="260985"/>
          </a:xfrm>
          <a:prstGeom prst="rect">
            <a:avLst/>
          </a:prstGeom>
          <a:noFill/>
          <a:ln/>
        </p:spPr>
        <p:txBody>
          <a:bodyPr wrap="none" lIns="0" tIns="0" rIns="0" bIns="0" rtlCol="0" anchor="t"/>
          <a:lstStyle/>
          <a:p>
            <a:pPr marL="0" indent="0" algn="l">
              <a:lnSpc>
                <a:spcPts val="2050"/>
              </a:lnSpc>
              <a:buNone/>
            </a:pPr>
            <a:r>
              <a:rPr lang="en-US" sz="1250" dirty="0">
                <a:solidFill>
                  <a:srgbClr val="EEEFF5"/>
                </a:solidFill>
                <a:latin typeface="Montserrat" pitchFamily="34" charset="0"/>
                <a:ea typeface="Montserrat" pitchFamily="34" charset="-122"/>
                <a:cs typeface="Montserrat" pitchFamily="34" charset="-120"/>
              </a:rPr>
              <a:t>Clearly define the scope of the implementation, including specific modules and functionalities.</a:t>
            </a:r>
            <a:endParaRPr lang="en-US" sz="1250" dirty="0"/>
          </a:p>
        </p:txBody>
      </p:sp>
      <p:sp>
        <p:nvSpPr>
          <p:cNvPr id="7" name="Shape 4"/>
          <p:cNvSpPr/>
          <p:nvPr/>
        </p:nvSpPr>
        <p:spPr>
          <a:xfrm>
            <a:off x="4651415" y="2654141"/>
            <a:ext cx="9367242" cy="11430"/>
          </a:xfrm>
          <a:prstGeom prst="roundRect">
            <a:avLst>
              <a:gd name="adj" fmla="val 1284784"/>
            </a:avLst>
          </a:prstGeom>
          <a:solidFill>
            <a:srgbClr val="60646A"/>
          </a:solidFill>
          <a:ln/>
        </p:spPr>
      </p:sp>
      <p:pic>
        <p:nvPicPr>
          <p:cNvPr id="8" name="Image 1" descr="preencoded.png"/>
          <p:cNvPicPr>
            <a:picLocks noChangeAspect="1"/>
          </p:cNvPicPr>
          <p:nvPr/>
        </p:nvPicPr>
        <p:blipFill>
          <a:blip r:embed="rId4"/>
          <a:stretch>
            <a:fillRect/>
          </a:stretch>
        </p:blipFill>
        <p:spPr>
          <a:xfrm>
            <a:off x="2607707" y="2684026"/>
            <a:ext cx="2670691" cy="1214318"/>
          </a:xfrm>
          <a:prstGeom prst="rect">
            <a:avLst/>
          </a:prstGeom>
        </p:spPr>
      </p:pic>
      <p:sp>
        <p:nvSpPr>
          <p:cNvPr id="9" name="Text 5"/>
          <p:cNvSpPr/>
          <p:nvPr/>
        </p:nvSpPr>
        <p:spPr>
          <a:xfrm>
            <a:off x="3885962" y="3128010"/>
            <a:ext cx="114181" cy="326231"/>
          </a:xfrm>
          <a:prstGeom prst="rect">
            <a:avLst/>
          </a:prstGeom>
          <a:noFill/>
          <a:ln/>
        </p:spPr>
        <p:txBody>
          <a:bodyPr wrap="none" lIns="0" tIns="0" rIns="0" bIns="0" rtlCol="0" anchor="t"/>
          <a:lstStyle/>
          <a:p>
            <a:pPr marL="0" indent="0" algn="ctr">
              <a:lnSpc>
                <a:spcPts val="2550"/>
              </a:lnSpc>
              <a:buNone/>
            </a:pPr>
            <a:r>
              <a:rPr lang="en-US" sz="1600" b="1" dirty="0">
                <a:solidFill>
                  <a:srgbClr val="EEEFF5"/>
                </a:solidFill>
                <a:latin typeface="Barlow Bold" pitchFamily="34" charset="0"/>
                <a:ea typeface="Barlow Bold" pitchFamily="34" charset="-122"/>
                <a:cs typeface="Barlow Bold" pitchFamily="34" charset="-120"/>
              </a:rPr>
              <a:t>2</a:t>
            </a:r>
            <a:endParaRPr lang="en-US" sz="1600" dirty="0"/>
          </a:p>
        </p:txBody>
      </p:sp>
      <p:sp>
        <p:nvSpPr>
          <p:cNvPr id="10" name="Text 6"/>
          <p:cNvSpPr/>
          <p:nvPr/>
        </p:nvSpPr>
        <p:spPr>
          <a:xfrm>
            <a:off x="5441513" y="2977634"/>
            <a:ext cx="2146935" cy="268248"/>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Staff Training</a:t>
            </a:r>
            <a:endParaRPr lang="en-US" sz="1650" dirty="0"/>
          </a:p>
        </p:txBody>
      </p:sp>
      <p:sp>
        <p:nvSpPr>
          <p:cNvPr id="11" name="Text 7"/>
          <p:cNvSpPr/>
          <p:nvPr/>
        </p:nvSpPr>
        <p:spPr>
          <a:xfrm>
            <a:off x="5441513" y="3343751"/>
            <a:ext cx="7414974" cy="260985"/>
          </a:xfrm>
          <a:prstGeom prst="rect">
            <a:avLst/>
          </a:prstGeom>
          <a:noFill/>
          <a:ln/>
        </p:spPr>
        <p:txBody>
          <a:bodyPr wrap="none" lIns="0" tIns="0" rIns="0" bIns="0" rtlCol="0" anchor="t"/>
          <a:lstStyle/>
          <a:p>
            <a:pPr marL="0" indent="0" algn="l">
              <a:lnSpc>
                <a:spcPts val="2050"/>
              </a:lnSpc>
              <a:buNone/>
            </a:pPr>
            <a:r>
              <a:rPr lang="en-US" sz="1250" dirty="0">
                <a:solidFill>
                  <a:srgbClr val="EEEFF5"/>
                </a:solidFill>
                <a:latin typeface="Montserrat" pitchFamily="34" charset="0"/>
                <a:ea typeface="Montserrat" pitchFamily="34" charset="-122"/>
                <a:cs typeface="Montserrat" pitchFamily="34" charset="-120"/>
              </a:rPr>
              <a:t>Allocate resources for comprehensive staff training on AtliQ's functionalities and workflows.</a:t>
            </a:r>
            <a:endParaRPr lang="en-US" sz="1250" dirty="0"/>
          </a:p>
        </p:txBody>
      </p:sp>
      <p:sp>
        <p:nvSpPr>
          <p:cNvPr id="12" name="Shape 8"/>
          <p:cNvSpPr/>
          <p:nvPr/>
        </p:nvSpPr>
        <p:spPr>
          <a:xfrm>
            <a:off x="5319117" y="3909179"/>
            <a:ext cx="8699540" cy="11430"/>
          </a:xfrm>
          <a:prstGeom prst="roundRect">
            <a:avLst>
              <a:gd name="adj" fmla="val 1284784"/>
            </a:avLst>
          </a:prstGeom>
          <a:solidFill>
            <a:srgbClr val="60646A"/>
          </a:solidFill>
          <a:ln/>
        </p:spPr>
      </p:sp>
      <p:pic>
        <p:nvPicPr>
          <p:cNvPr id="13" name="Image 2" descr="preencoded.png"/>
          <p:cNvPicPr>
            <a:picLocks noChangeAspect="1"/>
          </p:cNvPicPr>
          <p:nvPr/>
        </p:nvPicPr>
        <p:blipFill>
          <a:blip r:embed="rId5"/>
          <a:stretch>
            <a:fillRect/>
          </a:stretch>
        </p:blipFill>
        <p:spPr>
          <a:xfrm>
            <a:off x="1940004" y="3939064"/>
            <a:ext cx="4005977" cy="1214318"/>
          </a:xfrm>
          <a:prstGeom prst="rect">
            <a:avLst/>
          </a:prstGeom>
        </p:spPr>
      </p:pic>
      <p:sp>
        <p:nvSpPr>
          <p:cNvPr id="14" name="Text 9"/>
          <p:cNvSpPr/>
          <p:nvPr/>
        </p:nvSpPr>
        <p:spPr>
          <a:xfrm>
            <a:off x="3887867" y="4383048"/>
            <a:ext cx="110133" cy="326231"/>
          </a:xfrm>
          <a:prstGeom prst="rect">
            <a:avLst/>
          </a:prstGeom>
          <a:noFill/>
          <a:ln/>
        </p:spPr>
        <p:txBody>
          <a:bodyPr wrap="none" lIns="0" tIns="0" rIns="0" bIns="0" rtlCol="0" anchor="t"/>
          <a:lstStyle/>
          <a:p>
            <a:pPr marL="0" indent="0" algn="ctr">
              <a:lnSpc>
                <a:spcPts val="2550"/>
              </a:lnSpc>
              <a:buNone/>
            </a:pPr>
            <a:r>
              <a:rPr lang="en-US" sz="1600" b="1" dirty="0">
                <a:solidFill>
                  <a:srgbClr val="EEEFF5"/>
                </a:solidFill>
                <a:latin typeface="Barlow Bold" pitchFamily="34" charset="0"/>
                <a:ea typeface="Barlow Bold" pitchFamily="34" charset="-122"/>
                <a:cs typeface="Barlow Bold" pitchFamily="34" charset="-120"/>
              </a:rPr>
              <a:t>3</a:t>
            </a:r>
            <a:endParaRPr lang="en-US" sz="1600" dirty="0"/>
          </a:p>
        </p:txBody>
      </p:sp>
      <p:sp>
        <p:nvSpPr>
          <p:cNvPr id="15" name="Text 10"/>
          <p:cNvSpPr/>
          <p:nvPr/>
        </p:nvSpPr>
        <p:spPr>
          <a:xfrm>
            <a:off x="6109097" y="4232672"/>
            <a:ext cx="2146935" cy="268248"/>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Data Migration</a:t>
            </a:r>
            <a:endParaRPr lang="en-US" sz="1650" dirty="0"/>
          </a:p>
        </p:txBody>
      </p:sp>
      <p:sp>
        <p:nvSpPr>
          <p:cNvPr id="16" name="Text 11"/>
          <p:cNvSpPr/>
          <p:nvPr/>
        </p:nvSpPr>
        <p:spPr>
          <a:xfrm>
            <a:off x="6109097" y="4598789"/>
            <a:ext cx="7459742" cy="260985"/>
          </a:xfrm>
          <a:prstGeom prst="rect">
            <a:avLst/>
          </a:prstGeom>
          <a:noFill/>
          <a:ln/>
        </p:spPr>
        <p:txBody>
          <a:bodyPr wrap="none" lIns="0" tIns="0" rIns="0" bIns="0" rtlCol="0" anchor="t"/>
          <a:lstStyle/>
          <a:p>
            <a:pPr marL="0" indent="0" algn="l">
              <a:lnSpc>
                <a:spcPts val="2050"/>
              </a:lnSpc>
              <a:buNone/>
            </a:pPr>
            <a:r>
              <a:rPr lang="en-US" sz="1250" dirty="0">
                <a:solidFill>
                  <a:srgbClr val="EEEFF5"/>
                </a:solidFill>
                <a:latin typeface="Montserrat" pitchFamily="34" charset="0"/>
                <a:ea typeface="Montserrat" pitchFamily="34" charset="-122"/>
                <a:cs typeface="Montserrat" pitchFamily="34" charset="-120"/>
              </a:rPr>
              <a:t>Plan for data migration from existing systems to AtliQ, ensuring data accuracy and integrity.</a:t>
            </a:r>
            <a:endParaRPr lang="en-US" sz="1250" dirty="0"/>
          </a:p>
        </p:txBody>
      </p:sp>
      <p:sp>
        <p:nvSpPr>
          <p:cNvPr id="17" name="Shape 12"/>
          <p:cNvSpPr/>
          <p:nvPr/>
        </p:nvSpPr>
        <p:spPr>
          <a:xfrm>
            <a:off x="5986701" y="5164217"/>
            <a:ext cx="8031956" cy="11430"/>
          </a:xfrm>
          <a:prstGeom prst="roundRect">
            <a:avLst>
              <a:gd name="adj" fmla="val 1284784"/>
            </a:avLst>
          </a:prstGeom>
          <a:solidFill>
            <a:srgbClr val="60646A"/>
          </a:solidFill>
          <a:ln/>
        </p:spPr>
      </p:sp>
      <p:pic>
        <p:nvPicPr>
          <p:cNvPr id="18" name="Image 3" descr="preencoded.png"/>
          <p:cNvPicPr>
            <a:picLocks noChangeAspect="1"/>
          </p:cNvPicPr>
          <p:nvPr/>
        </p:nvPicPr>
        <p:blipFill>
          <a:blip r:embed="rId6"/>
          <a:stretch>
            <a:fillRect/>
          </a:stretch>
        </p:blipFill>
        <p:spPr>
          <a:xfrm>
            <a:off x="1272302" y="5194102"/>
            <a:ext cx="5341382" cy="1214318"/>
          </a:xfrm>
          <a:prstGeom prst="rect">
            <a:avLst/>
          </a:prstGeom>
        </p:spPr>
      </p:pic>
      <p:sp>
        <p:nvSpPr>
          <p:cNvPr id="19" name="Text 13"/>
          <p:cNvSpPr/>
          <p:nvPr/>
        </p:nvSpPr>
        <p:spPr>
          <a:xfrm>
            <a:off x="3881318" y="5638086"/>
            <a:ext cx="123349" cy="326231"/>
          </a:xfrm>
          <a:prstGeom prst="rect">
            <a:avLst/>
          </a:prstGeom>
          <a:noFill/>
          <a:ln/>
        </p:spPr>
        <p:txBody>
          <a:bodyPr wrap="none" lIns="0" tIns="0" rIns="0" bIns="0" rtlCol="0" anchor="t"/>
          <a:lstStyle/>
          <a:p>
            <a:pPr marL="0" indent="0" algn="ctr">
              <a:lnSpc>
                <a:spcPts val="2550"/>
              </a:lnSpc>
              <a:buNone/>
            </a:pPr>
            <a:r>
              <a:rPr lang="en-US" sz="1600" b="1" dirty="0">
                <a:solidFill>
                  <a:srgbClr val="EEEFF5"/>
                </a:solidFill>
                <a:latin typeface="Barlow Bold" pitchFamily="34" charset="0"/>
                <a:ea typeface="Barlow Bold" pitchFamily="34" charset="-122"/>
                <a:cs typeface="Barlow Bold" pitchFamily="34" charset="-120"/>
              </a:rPr>
              <a:t>4</a:t>
            </a:r>
            <a:endParaRPr lang="en-US" sz="1600" dirty="0"/>
          </a:p>
        </p:txBody>
      </p:sp>
      <p:sp>
        <p:nvSpPr>
          <p:cNvPr id="20" name="Text 14"/>
          <p:cNvSpPr/>
          <p:nvPr/>
        </p:nvSpPr>
        <p:spPr>
          <a:xfrm>
            <a:off x="6776799" y="5357217"/>
            <a:ext cx="2146935" cy="268248"/>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Integration Costs</a:t>
            </a:r>
            <a:endParaRPr lang="en-US" sz="1650" dirty="0"/>
          </a:p>
        </p:txBody>
      </p:sp>
      <p:sp>
        <p:nvSpPr>
          <p:cNvPr id="21" name="Text 15"/>
          <p:cNvSpPr/>
          <p:nvPr/>
        </p:nvSpPr>
        <p:spPr>
          <a:xfrm>
            <a:off x="6776799" y="5723334"/>
            <a:ext cx="7119461" cy="521970"/>
          </a:xfrm>
          <a:prstGeom prst="rect">
            <a:avLst/>
          </a:prstGeom>
          <a:noFill/>
          <a:ln/>
        </p:spPr>
        <p:txBody>
          <a:bodyPr wrap="square" lIns="0" tIns="0" rIns="0" bIns="0" rtlCol="0" anchor="t"/>
          <a:lstStyle/>
          <a:p>
            <a:pPr marL="0" indent="0" algn="l">
              <a:lnSpc>
                <a:spcPts val="2050"/>
              </a:lnSpc>
              <a:buNone/>
            </a:pPr>
            <a:r>
              <a:rPr lang="en-US" sz="1250" dirty="0">
                <a:solidFill>
                  <a:srgbClr val="EEEFF5"/>
                </a:solidFill>
                <a:latin typeface="Montserrat" pitchFamily="34" charset="0"/>
                <a:ea typeface="Montserrat" pitchFamily="34" charset="-122"/>
                <a:cs typeface="Montserrat" pitchFamily="34" charset="-120"/>
              </a:rPr>
              <a:t>Factor in potential costs for integration with existing systems, including customization and support services.</a:t>
            </a:r>
            <a:endParaRPr lang="en-US" sz="1250" dirty="0"/>
          </a:p>
        </p:txBody>
      </p:sp>
      <p:sp>
        <p:nvSpPr>
          <p:cNvPr id="22" name="Shape 16"/>
          <p:cNvSpPr/>
          <p:nvPr/>
        </p:nvSpPr>
        <p:spPr>
          <a:xfrm>
            <a:off x="6654403" y="6419255"/>
            <a:ext cx="7364254" cy="11430"/>
          </a:xfrm>
          <a:prstGeom prst="roundRect">
            <a:avLst>
              <a:gd name="adj" fmla="val 1284784"/>
            </a:avLst>
          </a:prstGeom>
          <a:solidFill>
            <a:srgbClr val="60646A"/>
          </a:solidFill>
          <a:ln/>
        </p:spPr>
      </p:sp>
      <p:pic>
        <p:nvPicPr>
          <p:cNvPr id="23" name="Image 4" descr="preencoded.png"/>
          <p:cNvPicPr>
            <a:picLocks noChangeAspect="1"/>
          </p:cNvPicPr>
          <p:nvPr/>
        </p:nvPicPr>
        <p:blipFill>
          <a:blip r:embed="rId7"/>
          <a:stretch>
            <a:fillRect/>
          </a:stretch>
        </p:blipFill>
        <p:spPr>
          <a:xfrm>
            <a:off x="604718" y="6449139"/>
            <a:ext cx="6676668" cy="1214318"/>
          </a:xfrm>
          <a:prstGeom prst="rect">
            <a:avLst/>
          </a:prstGeom>
        </p:spPr>
      </p:pic>
      <p:sp>
        <p:nvSpPr>
          <p:cNvPr id="24" name="Text 17"/>
          <p:cNvSpPr/>
          <p:nvPr/>
        </p:nvSpPr>
        <p:spPr>
          <a:xfrm>
            <a:off x="3888105" y="6893123"/>
            <a:ext cx="109895" cy="326231"/>
          </a:xfrm>
          <a:prstGeom prst="rect">
            <a:avLst/>
          </a:prstGeom>
          <a:noFill/>
          <a:ln/>
        </p:spPr>
        <p:txBody>
          <a:bodyPr wrap="none" lIns="0" tIns="0" rIns="0" bIns="0" rtlCol="0" anchor="t"/>
          <a:lstStyle/>
          <a:p>
            <a:pPr marL="0" indent="0" algn="ctr">
              <a:lnSpc>
                <a:spcPts val="2550"/>
              </a:lnSpc>
              <a:buNone/>
            </a:pPr>
            <a:r>
              <a:rPr lang="en-US" sz="1600" b="1" dirty="0">
                <a:solidFill>
                  <a:srgbClr val="EEEFF5"/>
                </a:solidFill>
                <a:latin typeface="Barlow Bold" pitchFamily="34" charset="0"/>
                <a:ea typeface="Barlow Bold" pitchFamily="34" charset="-122"/>
                <a:cs typeface="Barlow Bold" pitchFamily="34" charset="-120"/>
              </a:rPr>
              <a:t>5</a:t>
            </a:r>
            <a:endParaRPr lang="en-US" sz="1600" dirty="0"/>
          </a:p>
        </p:txBody>
      </p:sp>
      <p:sp>
        <p:nvSpPr>
          <p:cNvPr id="25" name="Text 18"/>
          <p:cNvSpPr/>
          <p:nvPr/>
        </p:nvSpPr>
        <p:spPr>
          <a:xfrm>
            <a:off x="7444502" y="6612255"/>
            <a:ext cx="2146935" cy="268248"/>
          </a:xfrm>
          <a:prstGeom prst="rect">
            <a:avLst/>
          </a:prstGeom>
          <a:noFill/>
          <a:ln/>
        </p:spPr>
        <p:txBody>
          <a:bodyPr wrap="none" lIns="0" tIns="0" rIns="0" bIns="0" rtlCol="0" anchor="t"/>
          <a:lstStyle/>
          <a:p>
            <a:pPr marL="0" indent="0" algn="l">
              <a:lnSpc>
                <a:spcPts val="2100"/>
              </a:lnSpc>
              <a:buNone/>
            </a:pPr>
            <a:r>
              <a:rPr lang="en-US" sz="1650" b="1" dirty="0">
                <a:solidFill>
                  <a:srgbClr val="EEEFF5"/>
                </a:solidFill>
                <a:latin typeface="Barlow Bold" pitchFamily="34" charset="0"/>
                <a:ea typeface="Barlow Bold" pitchFamily="34" charset="-122"/>
                <a:cs typeface="Barlow Bold" pitchFamily="34" charset="-120"/>
              </a:rPr>
              <a:t>Ongoing Support</a:t>
            </a:r>
            <a:endParaRPr lang="en-US" sz="1650" dirty="0"/>
          </a:p>
        </p:txBody>
      </p:sp>
      <p:sp>
        <p:nvSpPr>
          <p:cNvPr id="26" name="Text 19"/>
          <p:cNvSpPr/>
          <p:nvPr/>
        </p:nvSpPr>
        <p:spPr>
          <a:xfrm>
            <a:off x="7444502" y="6978372"/>
            <a:ext cx="6451759" cy="521970"/>
          </a:xfrm>
          <a:prstGeom prst="rect">
            <a:avLst/>
          </a:prstGeom>
          <a:noFill/>
          <a:ln/>
        </p:spPr>
        <p:txBody>
          <a:bodyPr wrap="square" lIns="0" tIns="0" rIns="0" bIns="0" rtlCol="0" anchor="t"/>
          <a:lstStyle/>
          <a:p>
            <a:pPr marL="0" indent="0" algn="l">
              <a:lnSpc>
                <a:spcPts val="2050"/>
              </a:lnSpc>
              <a:buNone/>
            </a:pPr>
            <a:r>
              <a:rPr lang="en-US" sz="1250" dirty="0">
                <a:solidFill>
                  <a:srgbClr val="EEEFF5"/>
                </a:solidFill>
                <a:latin typeface="Montserrat" pitchFamily="34" charset="0"/>
                <a:ea typeface="Montserrat" pitchFamily="34" charset="-122"/>
                <a:cs typeface="Montserrat" pitchFamily="34" charset="-120"/>
              </a:rPr>
              <a:t>Consider the need for ongoing support and maintenance, including technical assistance and software updates.</a:t>
            </a:r>
            <a:endParaRPr lang="en-US" sz="1250" dirty="0"/>
          </a:p>
        </p:txBody>
      </p:sp>
      <p:sp>
        <p:nvSpPr>
          <p:cNvPr id="27" name="Rectangle 26">
            <a:extLst>
              <a:ext uri="{FF2B5EF4-FFF2-40B4-BE49-F238E27FC236}">
                <a16:creationId xmlns:a16="http://schemas.microsoft.com/office/drawing/2014/main" id="{0C9BFC97-FB36-E6CA-4DBA-68031CDEEE86}"/>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93190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Snapshot 1</a:t>
            </a:r>
            <a:endParaRPr lang="en-US" sz="4450" dirty="0"/>
          </a:p>
        </p:txBody>
      </p:sp>
      <p:pic>
        <p:nvPicPr>
          <p:cNvPr id="3" name="Image 0" descr="preencoded.png"/>
          <p:cNvPicPr>
            <a:picLocks noChangeAspect="1"/>
          </p:cNvPicPr>
          <p:nvPr/>
        </p:nvPicPr>
        <p:blipFill>
          <a:blip r:embed="rId3"/>
          <a:stretch>
            <a:fillRect/>
          </a:stretch>
        </p:blipFill>
        <p:spPr>
          <a:xfrm>
            <a:off x="758309" y="2077879"/>
            <a:ext cx="13113782" cy="5219700"/>
          </a:xfrm>
          <a:prstGeom prst="rect">
            <a:avLst/>
          </a:prstGeom>
        </p:spPr>
      </p:pic>
      <p:sp>
        <p:nvSpPr>
          <p:cNvPr id="4" name="Rectangle 3">
            <a:extLst>
              <a:ext uri="{FF2B5EF4-FFF2-40B4-BE49-F238E27FC236}">
                <a16:creationId xmlns:a16="http://schemas.microsoft.com/office/drawing/2014/main" id="{B1F15E5F-B58C-A05C-0565-03A978B904E8}"/>
              </a:ext>
            </a:extLst>
          </p:cNvPr>
          <p:cNvSpPr/>
          <p:nvPr/>
        </p:nvSpPr>
        <p:spPr>
          <a:xfrm>
            <a:off x="12533828" y="7460672"/>
            <a:ext cx="2096572" cy="748145"/>
          </a:xfrm>
          <a:prstGeom prst="rect">
            <a:avLst/>
          </a:prstGeom>
          <a:solidFill>
            <a:srgbClr val="282C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755</Words>
  <Application>Microsoft Office PowerPoint</Application>
  <PresentationFormat>Custom</PresentationFormat>
  <Paragraphs>86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Montserrat</vt:lpstr>
      <vt:lpstr>Montserrat Bold</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 Kumar</cp:lastModifiedBy>
  <cp:revision>3</cp:revision>
  <dcterms:created xsi:type="dcterms:W3CDTF">2024-12-22T06:55:29Z</dcterms:created>
  <dcterms:modified xsi:type="dcterms:W3CDTF">2024-12-22T06:59:41Z</dcterms:modified>
</cp:coreProperties>
</file>